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Lst>
  <p:notesMasterIdLst>
    <p:notesMasterId r:id="rId10"/>
  </p:notesMasterIdLst>
  <p:sldIdLst>
    <p:sldId id="256" r:id="rId2"/>
    <p:sldId id="326" r:id="rId3"/>
    <p:sldId id="327" r:id="rId4"/>
    <p:sldId id="309" r:id="rId5"/>
    <p:sldId id="258" r:id="rId6"/>
    <p:sldId id="260" r:id="rId7"/>
    <p:sldId id="325" r:id="rId8"/>
    <p:sldId id="25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2261" autoAdjust="0"/>
  </p:normalViewPr>
  <p:slideViewPr>
    <p:cSldViewPr snapToGrid="0">
      <p:cViewPr varScale="1">
        <p:scale>
          <a:sx n="77" d="100"/>
          <a:sy n="77" d="100"/>
        </p:scale>
        <p:origin x="1830"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A5101-47AB-4C03-B5C5-560E42BB2598}" type="datetimeFigureOut">
              <a:rPr lang="en-US" smtClean="0"/>
              <a:t>10/23/2018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F4511-325A-46A3-8489-39552B73A890}" type="slidenum">
              <a:rPr lang="en-US" smtClean="0"/>
              <a:t>‹#›</a:t>
            </a:fld>
            <a:endParaRPr lang="en-US"/>
          </a:p>
        </p:txBody>
      </p:sp>
    </p:spTree>
    <p:extLst>
      <p:ext uri="{BB962C8B-B14F-4D97-AF65-F5344CB8AC3E}">
        <p14:creationId xmlns:p14="http://schemas.microsoft.com/office/powerpoint/2010/main" val="4070170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Sorry about the </a:t>
            </a:r>
            <a:r>
              <a:rPr lang="en-US" b="1" dirty="0"/>
              <a:t>capital R </a:t>
            </a:r>
            <a:r>
              <a:rPr lang="en-US" b="0" dirty="0"/>
              <a:t>in the word very. </a:t>
            </a:r>
          </a:p>
          <a:p>
            <a:r>
              <a:rPr lang="en-US" b="0" dirty="0"/>
              <a:t>This has become an inside joke among the organizers of the Chicago R Users Group,</a:t>
            </a:r>
          </a:p>
          <a:p>
            <a:r>
              <a:rPr lang="en-US" b="0" dirty="0"/>
              <a:t>And I could not resist. </a:t>
            </a:r>
          </a:p>
          <a:p>
            <a:endParaRPr lang="en-US" b="0" dirty="0"/>
          </a:p>
          <a:p>
            <a:r>
              <a:rPr lang="en-US" b="0" dirty="0"/>
              <a:t>I didn’t spell it that way on the meetup website – because I didn’t want people to know how nerdy I am.</a:t>
            </a:r>
          </a:p>
          <a:p>
            <a:r>
              <a:rPr lang="en-US" b="0" dirty="0"/>
              <a:t>But I’m pretty sure you all realize by now, there’s no point in me attempting to hide it.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a:t>
            </a:fld>
            <a:endParaRPr lang="en-US"/>
          </a:p>
        </p:txBody>
      </p:sp>
    </p:spTree>
    <p:extLst>
      <p:ext uri="{BB962C8B-B14F-4D97-AF65-F5344CB8AC3E}">
        <p14:creationId xmlns:p14="http://schemas.microsoft.com/office/powerpoint/2010/main" val="215309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to the left, you’ll see a DOWNLOAD CRAN section. </a:t>
            </a:r>
          </a:p>
          <a:p>
            <a:pPr marL="171450" indent="-171450">
              <a:buFont typeface="Arial" panose="020B0604020202020204" pitchFamily="34" charset="0"/>
              <a:buChar char="•"/>
            </a:pPr>
            <a:r>
              <a:rPr lang="en-US" dirty="0"/>
              <a:t>Select that</a:t>
            </a:r>
          </a:p>
          <a:p>
            <a:pPr marL="171450" indent="-171450">
              <a:buFont typeface="Arial" panose="020B0604020202020204" pitchFamily="34" charset="0"/>
              <a:buChar char="•"/>
            </a:pPr>
            <a:r>
              <a:rPr lang="en-US" dirty="0"/>
              <a:t>Find a download site close to here</a:t>
            </a:r>
          </a:p>
          <a:p>
            <a:pPr marL="171450" indent="-171450">
              <a:buFont typeface="Arial" panose="020B0604020202020204" pitchFamily="34" charset="0"/>
              <a:buChar char="•"/>
            </a:pPr>
            <a:r>
              <a:rPr lang="en-US" dirty="0"/>
              <a:t>Select the operating system you use (for me its Windows)</a:t>
            </a:r>
          </a:p>
          <a:p>
            <a:pPr marL="171450" indent="-171450">
              <a:buFont typeface="Arial" panose="020B0604020202020204" pitchFamily="34" charset="0"/>
              <a:buChar char="•"/>
            </a:pPr>
            <a:r>
              <a:rPr lang="en-US" dirty="0"/>
              <a:t>Select the default options such as “base”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CRAN is an acronym that stands for (I don’t really care)</a:t>
            </a:r>
          </a:p>
          <a:p>
            <a:pPr marL="0" indent="0">
              <a:buFont typeface="Arial" panose="020B0604020202020204" pitchFamily="34" charset="0"/>
              <a:buNone/>
            </a:pPr>
            <a:r>
              <a:rPr lang="en-US" dirty="0"/>
              <a:t>And I’m not sure of the proper way to pronounce it as a word. I say “</a:t>
            </a:r>
            <a:r>
              <a:rPr lang="en-US" dirty="0" err="1"/>
              <a:t>cran</a:t>
            </a:r>
            <a:r>
              <a:rPr lang="en-US" dirty="0"/>
              <a:t>” as in “cranberry.”</a:t>
            </a:r>
          </a:p>
        </p:txBody>
      </p:sp>
      <p:sp>
        <p:nvSpPr>
          <p:cNvPr id="4" name="Slide Number Placeholder 3"/>
          <p:cNvSpPr>
            <a:spLocks noGrp="1"/>
          </p:cNvSpPr>
          <p:nvPr>
            <p:ph type="sldNum" sz="quarter" idx="10"/>
          </p:nvPr>
        </p:nvSpPr>
        <p:spPr/>
        <p:txBody>
          <a:bodyPr/>
          <a:lstStyle/>
          <a:p>
            <a:fld id="{A6FF4511-325A-46A3-8489-39552B73A890}" type="slidenum">
              <a:rPr lang="en-US" smtClean="0"/>
              <a:t>5</a:t>
            </a:fld>
            <a:endParaRPr lang="en-US"/>
          </a:p>
        </p:txBody>
      </p:sp>
    </p:spTree>
    <p:extLst>
      <p:ext uri="{BB962C8B-B14F-4D97-AF65-F5344CB8AC3E}">
        <p14:creationId xmlns:p14="http://schemas.microsoft.com/office/powerpoint/2010/main" val="360890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find the better user interface. It’s called “R Studio” </a:t>
            </a:r>
          </a:p>
          <a:p>
            <a:endParaRPr lang="en-US" dirty="0"/>
          </a:p>
          <a:p>
            <a:r>
              <a:rPr lang="en-US" dirty="0"/>
              <a:t>The company called R Studio has other products that are really nice, but for now we want the better user interface</a:t>
            </a:r>
          </a:p>
        </p:txBody>
      </p:sp>
      <p:sp>
        <p:nvSpPr>
          <p:cNvPr id="4" name="Slide Number Placeholder 3"/>
          <p:cNvSpPr>
            <a:spLocks noGrp="1"/>
          </p:cNvSpPr>
          <p:nvPr>
            <p:ph type="sldNum" sz="quarter" idx="10"/>
          </p:nvPr>
        </p:nvSpPr>
        <p:spPr/>
        <p:txBody>
          <a:bodyPr/>
          <a:lstStyle/>
          <a:p>
            <a:fld id="{A6FF4511-325A-46A3-8489-39552B73A890}" type="slidenum">
              <a:rPr lang="en-US" smtClean="0"/>
              <a:t>6</a:t>
            </a:fld>
            <a:endParaRPr lang="en-US"/>
          </a:p>
        </p:txBody>
      </p:sp>
    </p:spTree>
    <p:extLst>
      <p:ext uri="{BB962C8B-B14F-4D97-AF65-F5344CB8AC3E}">
        <p14:creationId xmlns:p14="http://schemas.microsoft.com/office/powerpoint/2010/main" val="2728737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optional, and I’m not going to discuss this today. But this is worthy of consideration. </a:t>
            </a:r>
          </a:p>
        </p:txBody>
      </p:sp>
      <p:sp>
        <p:nvSpPr>
          <p:cNvPr id="4" name="Slide Number Placeholder 3"/>
          <p:cNvSpPr>
            <a:spLocks noGrp="1"/>
          </p:cNvSpPr>
          <p:nvPr>
            <p:ph type="sldNum" sz="quarter" idx="10"/>
          </p:nvPr>
        </p:nvSpPr>
        <p:spPr/>
        <p:txBody>
          <a:bodyPr/>
          <a:lstStyle/>
          <a:p>
            <a:fld id="{A6FF4511-325A-46A3-8489-39552B73A890}" type="slidenum">
              <a:rPr lang="en-US" smtClean="0"/>
              <a:t>7</a:t>
            </a:fld>
            <a:endParaRPr lang="en-US"/>
          </a:p>
        </p:txBody>
      </p:sp>
    </p:spTree>
    <p:extLst>
      <p:ext uri="{BB962C8B-B14F-4D97-AF65-F5344CB8AC3E}">
        <p14:creationId xmlns:p14="http://schemas.microsoft.com/office/powerpoint/2010/main" val="1791120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me, after the installation process was finished, I can start R in two ways:</a:t>
            </a:r>
          </a:p>
          <a:p>
            <a:pPr marL="171450" indent="-171450">
              <a:buFont typeface="Arial" panose="020B0604020202020204" pitchFamily="34" charset="0"/>
              <a:buChar char="•"/>
            </a:pPr>
            <a:r>
              <a:rPr lang="en-US" dirty="0"/>
              <a:t>I have some shortcuts on my desktop</a:t>
            </a:r>
          </a:p>
          <a:p>
            <a:pPr marL="171450" indent="-171450">
              <a:buFont typeface="Arial" panose="020B0604020202020204" pitchFamily="34" charset="0"/>
              <a:buChar char="•"/>
            </a:pPr>
            <a:r>
              <a:rPr lang="en-US" dirty="0"/>
              <a:t>It is also in the Windows start menu</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also installed both the i386 version which is 32-bit, and the x64 version which is &lt;pause&gt;</a:t>
            </a:r>
          </a:p>
          <a:p>
            <a:pPr marL="0" indent="0">
              <a:buFont typeface="Arial" panose="020B0604020202020204" pitchFamily="34" charset="0"/>
              <a:buNone/>
            </a:pPr>
            <a:r>
              <a:rPr lang="en-US" dirty="0"/>
              <a:t>“</a:t>
            </a:r>
            <a:r>
              <a:rPr lang="en-US" dirty="0" err="1"/>
              <a:t>Beuller-Beuller</a:t>
            </a:r>
            <a:r>
              <a:rPr lang="en-US" dirty="0"/>
              <a:t>?” </a:t>
            </a:r>
          </a:p>
          <a:p>
            <a:pPr marL="0" indent="0">
              <a:buFont typeface="Arial" panose="020B0604020202020204" pitchFamily="34" charset="0"/>
              <a:buNone/>
            </a:pPr>
            <a:r>
              <a:rPr lang="en-US" dirty="0"/>
              <a:t>&lt;pause&gt;</a:t>
            </a:r>
          </a:p>
          <a:p>
            <a:pPr marL="0" indent="0">
              <a:buFont typeface="Arial" panose="020B0604020202020204" pitchFamily="34" charset="0"/>
              <a:buNone/>
            </a:pPr>
            <a:r>
              <a:rPr lang="en-US" dirty="0"/>
              <a:t>bit.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If you’re using Apple or Unix, starting the program will be a bit different for you. Sorry I cannot help you much. </a:t>
            </a:r>
          </a:p>
          <a:p>
            <a:pPr marL="0" indent="0">
              <a:buFont typeface="Arial" panose="020B0604020202020204" pitchFamily="34" charset="0"/>
              <a:buNone/>
            </a:pPr>
            <a:r>
              <a:rPr lang="en-US" dirty="0"/>
              <a:t>I only use Windows. </a:t>
            </a:r>
          </a:p>
        </p:txBody>
      </p:sp>
      <p:sp>
        <p:nvSpPr>
          <p:cNvPr id="4" name="Slide Number Placeholder 3"/>
          <p:cNvSpPr>
            <a:spLocks noGrp="1"/>
          </p:cNvSpPr>
          <p:nvPr>
            <p:ph type="sldNum" sz="quarter" idx="10"/>
          </p:nvPr>
        </p:nvSpPr>
        <p:spPr/>
        <p:txBody>
          <a:bodyPr/>
          <a:lstStyle/>
          <a:p>
            <a:fld id="{A6FF4511-325A-46A3-8489-39552B73A890}" type="slidenum">
              <a:rPr lang="en-US" smtClean="0"/>
              <a:t>8</a:t>
            </a:fld>
            <a:endParaRPr lang="en-US"/>
          </a:p>
        </p:txBody>
      </p:sp>
    </p:spTree>
    <p:extLst>
      <p:ext uri="{BB962C8B-B14F-4D97-AF65-F5344CB8AC3E}">
        <p14:creationId xmlns:p14="http://schemas.microsoft.com/office/powerpoint/2010/main" val="14941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7A33E5E-DCD7-46BC-AA65-41909C6189F3}" type="datetime1">
              <a:rPr lang="en-US" smtClean="0"/>
              <a:t>10/23/2018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89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4C13E2-7067-4895-840E-B7F57B3CA853}" type="datetime1">
              <a:rPr lang="en-US" smtClean="0"/>
              <a:t>10/23/2018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6188051"/>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866535"/>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1465746"/>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9346836"/>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6972394"/>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496176"/>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0BB85B-F03B-4547-B0FE-75EC701A4119}"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446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9A915-1F39-4475-ABD2-1D50E00FF164}"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46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520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AE707A-1DF0-4852-8EBF-13AB65771E54}" type="datetime1">
              <a:rPr lang="en-US" smtClean="0"/>
              <a:t>10/23/2018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758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797AF-B6E2-44D8-9E05-136CBF0BF3D2}" type="datetime1">
              <a:rPr lang="en-US" smtClean="0"/>
              <a:t>10/23/2018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295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F2655C-CA70-4EEF-B32C-68C903EDF35E}" type="datetime1">
              <a:rPr lang="en-US" smtClean="0"/>
              <a:t>10/23/2018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332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92B1F5-4208-4CD9-89B4-AA495491CE6D}" type="datetime1">
              <a:rPr lang="en-US" smtClean="0"/>
              <a:t>10/23/2018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83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D479F-D09C-4EC2-B018-BACEF862B137}" type="datetime1">
              <a:rPr lang="en-US" smtClean="0"/>
              <a:t>10/23/2018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259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C11652-2BF0-4BB3-8826-258C9F871B1E}" type="datetime1">
              <a:rPr lang="en-US" smtClean="0"/>
              <a:t>10/23/2018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4910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48EB99-304F-428E-AF9E-3E9BF28A9994}" type="datetime1">
              <a:rPr lang="en-US" smtClean="0"/>
              <a:t>10/23/2018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7248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4C13E2-7067-4895-840E-B7F57B3CA853}" type="datetime1">
              <a:rPr lang="en-US" smtClean="0"/>
              <a:t>10/23/2018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8065050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hf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cursio@ben.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cursio@stuart.iit.edu"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ben.edu/" TargetMode="Externa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r-project.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616CD-BA31-46FB-B3A8-3C273401577C}"/>
              </a:ext>
            </a:extLst>
          </p:cNvPr>
          <p:cNvSpPr>
            <a:spLocks noGrp="1"/>
          </p:cNvSpPr>
          <p:nvPr>
            <p:ph type="ctrTitle"/>
          </p:nvPr>
        </p:nvSpPr>
        <p:spPr/>
        <p:txBody>
          <a:bodyPr/>
          <a:lstStyle/>
          <a:p>
            <a:r>
              <a:rPr lang="en-US" dirty="0"/>
              <a:t>R from the </a:t>
            </a:r>
            <a:r>
              <a:rPr lang="en-US" dirty="0" err="1"/>
              <a:t>VeRy</a:t>
            </a:r>
            <a:r>
              <a:rPr lang="en-US" dirty="0"/>
              <a:t> Beginning - Installation</a:t>
            </a:r>
          </a:p>
        </p:txBody>
      </p:sp>
      <p:sp>
        <p:nvSpPr>
          <p:cNvPr id="3" name="Subtitle 2">
            <a:extLst>
              <a:ext uri="{FF2B5EF4-FFF2-40B4-BE49-F238E27FC236}">
                <a16:creationId xmlns:a16="http://schemas.microsoft.com/office/drawing/2014/main" id="{26F04F6C-92E4-4F5A-A1DE-30E12556801A}"/>
              </a:ext>
            </a:extLst>
          </p:cNvPr>
          <p:cNvSpPr>
            <a:spLocks noGrp="1"/>
          </p:cNvSpPr>
          <p:nvPr>
            <p:ph type="subTitle" idx="1"/>
          </p:nvPr>
        </p:nvSpPr>
        <p:spPr/>
        <p:txBody>
          <a:bodyPr>
            <a:normAutofit lnSpcReduction="10000"/>
          </a:bodyPr>
          <a:lstStyle/>
          <a:p>
            <a:r>
              <a:rPr lang="en-US" dirty="0"/>
              <a:t>Joe Cursio (</a:t>
            </a:r>
            <a:r>
              <a:rPr lang="en-US" dirty="0">
                <a:hlinkClick r:id="rId3"/>
              </a:rPr>
              <a:t>jcursio@ben.edu </a:t>
            </a:r>
            <a:r>
              <a:rPr lang="en-US" dirty="0"/>
              <a:t> and </a:t>
            </a:r>
            <a:r>
              <a:rPr lang="en-US" dirty="0">
                <a:hlinkClick r:id="rId4"/>
              </a:rPr>
              <a:t>jcursio@stuart.iit.edu</a:t>
            </a:r>
            <a:r>
              <a:rPr lang="en-US" dirty="0"/>
              <a:t>)</a:t>
            </a:r>
          </a:p>
          <a:p>
            <a:r>
              <a:rPr lang="en-US"/>
              <a:t>DuPage </a:t>
            </a:r>
            <a:r>
              <a:rPr lang="en-US" dirty="0"/>
              <a:t>R Users Group</a:t>
            </a:r>
          </a:p>
          <a:p>
            <a:r>
              <a:rPr lang="en-US" dirty="0"/>
              <a:t>October 23, 2018 (Lisle, IL)</a:t>
            </a:r>
          </a:p>
        </p:txBody>
      </p:sp>
      <p:sp>
        <p:nvSpPr>
          <p:cNvPr id="4" name="Date Placeholder 3">
            <a:extLst>
              <a:ext uri="{FF2B5EF4-FFF2-40B4-BE49-F238E27FC236}">
                <a16:creationId xmlns:a16="http://schemas.microsoft.com/office/drawing/2014/main" id="{3931C8B1-6A3E-4DEB-AA18-48C1B3C147C6}"/>
              </a:ext>
            </a:extLst>
          </p:cNvPr>
          <p:cNvSpPr>
            <a:spLocks noGrp="1"/>
          </p:cNvSpPr>
          <p:nvPr>
            <p:ph type="dt" sz="half" idx="10"/>
          </p:nvPr>
        </p:nvSpPr>
        <p:spPr/>
        <p:txBody>
          <a:bodyPr/>
          <a:lstStyle/>
          <a:p>
            <a:fld id="{F0B6B859-519C-4F22-B7C0-173BB9BF688D}" type="datetime1">
              <a:rPr lang="en-US" smtClean="0"/>
              <a:t>10/23/2018</a:t>
            </a:fld>
            <a:endParaRPr lang="en-US" dirty="0"/>
          </a:p>
        </p:txBody>
      </p:sp>
      <p:sp>
        <p:nvSpPr>
          <p:cNvPr id="5" name="Slide Number Placeholder 4">
            <a:extLst>
              <a:ext uri="{FF2B5EF4-FFF2-40B4-BE49-F238E27FC236}">
                <a16:creationId xmlns:a16="http://schemas.microsoft.com/office/drawing/2014/main" id="{A94D1682-7B8B-4A35-B6C1-29F42E904965}"/>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76332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9082-AC21-41C5-A746-05F16C72AB46}"/>
              </a:ext>
            </a:extLst>
          </p:cNvPr>
          <p:cNvSpPr>
            <a:spLocks noGrp="1"/>
          </p:cNvSpPr>
          <p:nvPr>
            <p:ph type="title"/>
          </p:nvPr>
        </p:nvSpPr>
        <p:spPr>
          <a:xfrm>
            <a:off x="877927" y="696986"/>
            <a:ext cx="2835464" cy="1254868"/>
          </a:xfrm>
        </p:spPr>
        <p:txBody>
          <a:bodyPr anchor="b">
            <a:normAutofit/>
          </a:bodyPr>
          <a:lstStyle/>
          <a:p>
            <a:r>
              <a:rPr lang="en-US" sz="2800" dirty="0">
                <a:solidFill>
                  <a:srgbClr val="262626"/>
                </a:solidFill>
              </a:rPr>
              <a:t>A Word from Our Sponsors</a:t>
            </a:r>
          </a:p>
        </p:txBody>
      </p:sp>
      <p:sp>
        <p:nvSpPr>
          <p:cNvPr id="16" name="Content Placeholder 15">
            <a:extLst>
              <a:ext uri="{FF2B5EF4-FFF2-40B4-BE49-F238E27FC236}">
                <a16:creationId xmlns:a16="http://schemas.microsoft.com/office/drawing/2014/main" id="{D0B95D50-4925-46A2-B984-09942738039D}"/>
              </a:ext>
            </a:extLst>
          </p:cNvPr>
          <p:cNvSpPr>
            <a:spLocks noGrp="1"/>
          </p:cNvSpPr>
          <p:nvPr>
            <p:ph idx="1"/>
          </p:nvPr>
        </p:nvSpPr>
        <p:spPr>
          <a:xfrm>
            <a:off x="604963" y="2204581"/>
            <a:ext cx="4305239" cy="4043817"/>
          </a:xfrm>
        </p:spPr>
        <p:txBody>
          <a:bodyPr>
            <a:normAutofit fontScale="85000" lnSpcReduction="10000"/>
          </a:bodyPr>
          <a:lstStyle/>
          <a:p>
            <a:r>
              <a:rPr lang="en-US" dirty="0"/>
              <a:t>from Travis Linderman "Please mention that on November 16th (3PM) that Innovation DuPage will be sponsoring a Tech Founders Panel at Benedictine featuring four venture-backed female founders and that will lead into the Analytics Hackathon.  You can also mention that the Innovation DuPage Headquarters (IDHQ) will be opening to tech startups, developers and entrepreneurs in April of 2019 and they can reach me directly to learn more or to meet in person at ID@cod.edu."</a:t>
            </a:r>
            <a:endParaRPr lang="en-US" sz="1800" dirty="0">
              <a:solidFill>
                <a:srgbClr val="262626"/>
              </a:solidFill>
            </a:endParaRPr>
          </a:p>
        </p:txBody>
      </p:sp>
      <p:pic>
        <p:nvPicPr>
          <p:cNvPr id="14" name="Content Placeholder 10" descr="A drawing of a person&#10;&#10;Description generated with high confidence">
            <a:extLst>
              <a:ext uri="{FF2B5EF4-FFF2-40B4-BE49-F238E27FC236}">
                <a16:creationId xmlns:a16="http://schemas.microsoft.com/office/drawing/2014/main" id="{1F586642-0179-4CC1-913E-F01B12BEFAFA}"/>
              </a:ext>
            </a:extLst>
          </p:cNvPr>
          <p:cNvPicPr>
            <a:picLocks noChangeAspect="1"/>
          </p:cNvPicPr>
          <p:nvPr/>
        </p:nvPicPr>
        <p:blipFill>
          <a:blip r:embed="rId2"/>
          <a:stretch>
            <a:fillRect/>
          </a:stretch>
        </p:blipFill>
        <p:spPr>
          <a:xfrm>
            <a:off x="6424448" y="609602"/>
            <a:ext cx="4120964" cy="5587749"/>
          </a:xfrm>
          <a:prstGeom prst="rect">
            <a:avLst/>
          </a:prstGeom>
        </p:spPr>
      </p:pic>
      <p:sp>
        <p:nvSpPr>
          <p:cNvPr id="4" name="Date Placeholder 3">
            <a:extLst>
              <a:ext uri="{FF2B5EF4-FFF2-40B4-BE49-F238E27FC236}">
                <a16:creationId xmlns:a16="http://schemas.microsoft.com/office/drawing/2014/main" id="{9264FDF0-7975-4C1E-8BFF-49D2B27E2625}"/>
              </a:ext>
            </a:extLst>
          </p:cNvPr>
          <p:cNvSpPr>
            <a:spLocks noGrp="1"/>
          </p:cNvSpPr>
          <p:nvPr>
            <p:ph type="dt" sz="half" idx="10"/>
          </p:nvPr>
        </p:nvSpPr>
        <p:spPr>
          <a:xfrm>
            <a:off x="9373230" y="6379383"/>
            <a:ext cx="1600200" cy="279400"/>
          </a:xfrm>
        </p:spPr>
        <p:txBody>
          <a:bodyPr>
            <a:normAutofit/>
          </a:bodyPr>
          <a:lstStyle/>
          <a:p>
            <a:pPr>
              <a:spcAft>
                <a:spcPts val="600"/>
              </a:spcAft>
            </a:pPr>
            <a:fld id="{956F7EA2-195F-45D4-B345-A490C46F0F3B}" type="datetime1">
              <a:rPr lang="en-US" smtClean="0"/>
              <a:pPr>
                <a:spcAft>
                  <a:spcPts val="600"/>
                </a:spcAft>
              </a:pPr>
              <a:t>10/23/2018</a:t>
            </a:fld>
            <a:endParaRPr lang="en-US"/>
          </a:p>
        </p:txBody>
      </p:sp>
      <p:sp>
        <p:nvSpPr>
          <p:cNvPr id="5" name="Slide Number Placeholder 4">
            <a:extLst>
              <a:ext uri="{FF2B5EF4-FFF2-40B4-BE49-F238E27FC236}">
                <a16:creationId xmlns:a16="http://schemas.microsoft.com/office/drawing/2014/main" id="{5C035774-06CB-4C05-8911-2F29F90F6C06}"/>
              </a:ext>
            </a:extLst>
          </p:cNvPr>
          <p:cNvSpPr>
            <a:spLocks noGrp="1"/>
          </p:cNvSpPr>
          <p:nvPr>
            <p:ph type="sldNum" sz="quarter" idx="12"/>
          </p:nvPr>
        </p:nvSpPr>
        <p:spPr>
          <a:xfrm>
            <a:off x="11049630" y="6379383"/>
            <a:ext cx="542697" cy="279400"/>
          </a:xfrm>
        </p:spPr>
        <p:txBody>
          <a:bodyPr>
            <a:normAutofit/>
          </a:bodyPr>
          <a:lstStyle/>
          <a:p>
            <a:pPr>
              <a:spcAft>
                <a:spcPts val="600"/>
              </a:spcAft>
            </a:pPr>
            <a:fld id="{6D22F896-40B5-4ADD-8801-0D06FADFA095}" type="slidenum">
              <a:rPr lang="en-US" smtClean="0"/>
              <a:pPr>
                <a:spcAft>
                  <a:spcPts val="600"/>
                </a:spcAft>
              </a:pPr>
              <a:t>2</a:t>
            </a:fld>
            <a:endParaRPr lang="en-US"/>
          </a:p>
        </p:txBody>
      </p:sp>
    </p:spTree>
    <p:extLst>
      <p:ext uri="{BB962C8B-B14F-4D97-AF65-F5344CB8AC3E}">
        <p14:creationId xmlns:p14="http://schemas.microsoft.com/office/powerpoint/2010/main" val="372459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C55908-6D21-4084-8EE1-7671E9B06F04}"/>
              </a:ext>
            </a:extLst>
          </p:cNvPr>
          <p:cNvSpPr/>
          <p:nvPr/>
        </p:nvSpPr>
        <p:spPr>
          <a:xfrm>
            <a:off x="4008330" y="1597069"/>
            <a:ext cx="7041300" cy="187890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519082-AC21-41C5-A746-05F16C72AB46}"/>
              </a:ext>
            </a:extLst>
          </p:cNvPr>
          <p:cNvSpPr>
            <a:spLocks noGrp="1"/>
          </p:cNvSpPr>
          <p:nvPr>
            <p:ph type="title"/>
          </p:nvPr>
        </p:nvSpPr>
        <p:spPr>
          <a:xfrm>
            <a:off x="877927" y="696986"/>
            <a:ext cx="2835464" cy="1254868"/>
          </a:xfrm>
        </p:spPr>
        <p:txBody>
          <a:bodyPr anchor="b">
            <a:normAutofit/>
          </a:bodyPr>
          <a:lstStyle/>
          <a:p>
            <a:r>
              <a:rPr lang="en-US" sz="2800" dirty="0">
                <a:solidFill>
                  <a:srgbClr val="262626"/>
                </a:solidFill>
              </a:rPr>
              <a:t>A Word from Our Sponsors</a:t>
            </a:r>
          </a:p>
        </p:txBody>
      </p:sp>
      <p:sp>
        <p:nvSpPr>
          <p:cNvPr id="16" name="Content Placeholder 15">
            <a:extLst>
              <a:ext uri="{FF2B5EF4-FFF2-40B4-BE49-F238E27FC236}">
                <a16:creationId xmlns:a16="http://schemas.microsoft.com/office/drawing/2014/main" id="{D0B95D50-4925-46A2-B984-09942738039D}"/>
              </a:ext>
            </a:extLst>
          </p:cNvPr>
          <p:cNvSpPr>
            <a:spLocks noGrp="1"/>
          </p:cNvSpPr>
          <p:nvPr>
            <p:ph idx="1"/>
          </p:nvPr>
        </p:nvSpPr>
        <p:spPr>
          <a:xfrm>
            <a:off x="604964" y="2392471"/>
            <a:ext cx="3552006" cy="3855927"/>
          </a:xfrm>
        </p:spPr>
        <p:txBody>
          <a:bodyPr>
            <a:normAutofit/>
          </a:bodyPr>
          <a:lstStyle/>
          <a:p>
            <a:r>
              <a:rPr lang="en-US" dirty="0"/>
              <a:t>Benedictine University offers classes.</a:t>
            </a:r>
          </a:p>
          <a:p>
            <a:r>
              <a:rPr lang="en-US" sz="1800" dirty="0">
                <a:solidFill>
                  <a:srgbClr val="262626"/>
                </a:solidFill>
              </a:rPr>
              <a:t>Talk to me </a:t>
            </a:r>
          </a:p>
          <a:p>
            <a:r>
              <a:rPr lang="en-US" sz="1800" dirty="0">
                <a:solidFill>
                  <a:srgbClr val="262626"/>
                </a:solidFill>
              </a:rPr>
              <a:t>See </a:t>
            </a:r>
            <a:r>
              <a:rPr lang="en-US" sz="1800" dirty="0">
                <a:solidFill>
                  <a:srgbClr val="262626"/>
                </a:solidFill>
                <a:hlinkClick r:id="rId2"/>
              </a:rPr>
              <a:t>www.ben.edu</a:t>
            </a:r>
            <a:r>
              <a:rPr lang="en-US" sz="1800" dirty="0">
                <a:solidFill>
                  <a:srgbClr val="262626"/>
                </a:solidFill>
              </a:rPr>
              <a:t> for more information</a:t>
            </a:r>
          </a:p>
        </p:txBody>
      </p:sp>
      <p:sp>
        <p:nvSpPr>
          <p:cNvPr id="4" name="Date Placeholder 3">
            <a:extLst>
              <a:ext uri="{FF2B5EF4-FFF2-40B4-BE49-F238E27FC236}">
                <a16:creationId xmlns:a16="http://schemas.microsoft.com/office/drawing/2014/main" id="{9264FDF0-7975-4C1E-8BFF-49D2B27E2625}"/>
              </a:ext>
            </a:extLst>
          </p:cNvPr>
          <p:cNvSpPr>
            <a:spLocks noGrp="1"/>
          </p:cNvSpPr>
          <p:nvPr>
            <p:ph type="dt" sz="half" idx="10"/>
          </p:nvPr>
        </p:nvSpPr>
        <p:spPr>
          <a:xfrm>
            <a:off x="9373230" y="6379383"/>
            <a:ext cx="1600200" cy="279400"/>
          </a:xfrm>
        </p:spPr>
        <p:txBody>
          <a:bodyPr>
            <a:normAutofit/>
          </a:bodyPr>
          <a:lstStyle/>
          <a:p>
            <a:pPr>
              <a:spcAft>
                <a:spcPts val="600"/>
              </a:spcAft>
            </a:pPr>
            <a:fld id="{956F7EA2-195F-45D4-B345-A490C46F0F3B}" type="datetime1">
              <a:rPr lang="en-US" smtClean="0"/>
              <a:pPr>
                <a:spcAft>
                  <a:spcPts val="600"/>
                </a:spcAft>
              </a:pPr>
              <a:t>10/23/2018</a:t>
            </a:fld>
            <a:endParaRPr lang="en-US"/>
          </a:p>
        </p:txBody>
      </p:sp>
      <p:sp>
        <p:nvSpPr>
          <p:cNvPr id="5" name="Slide Number Placeholder 4">
            <a:extLst>
              <a:ext uri="{FF2B5EF4-FFF2-40B4-BE49-F238E27FC236}">
                <a16:creationId xmlns:a16="http://schemas.microsoft.com/office/drawing/2014/main" id="{5C035774-06CB-4C05-8911-2F29F90F6C06}"/>
              </a:ext>
            </a:extLst>
          </p:cNvPr>
          <p:cNvSpPr>
            <a:spLocks noGrp="1"/>
          </p:cNvSpPr>
          <p:nvPr>
            <p:ph type="sldNum" sz="quarter" idx="12"/>
          </p:nvPr>
        </p:nvSpPr>
        <p:spPr>
          <a:xfrm>
            <a:off x="11049630" y="6379383"/>
            <a:ext cx="542697" cy="279400"/>
          </a:xfrm>
        </p:spPr>
        <p:txBody>
          <a:bodyPr>
            <a:normAutofit/>
          </a:bodyPr>
          <a:lstStyle/>
          <a:p>
            <a:pPr>
              <a:spcAft>
                <a:spcPts val="600"/>
              </a:spcAft>
            </a:pPr>
            <a:fld id="{6D22F896-40B5-4ADD-8801-0D06FADFA095}" type="slidenum">
              <a:rPr lang="en-US" smtClean="0"/>
              <a:pPr>
                <a:spcAft>
                  <a:spcPts val="600"/>
                </a:spcAft>
              </a:pPr>
              <a:t>3</a:t>
            </a:fld>
            <a:endParaRPr lang="en-US"/>
          </a:p>
        </p:txBody>
      </p:sp>
      <p:pic>
        <p:nvPicPr>
          <p:cNvPr id="11" name="Picture 10">
            <a:extLst>
              <a:ext uri="{FF2B5EF4-FFF2-40B4-BE49-F238E27FC236}">
                <a16:creationId xmlns:a16="http://schemas.microsoft.com/office/drawing/2014/main" id="{1C0855E0-2616-4618-8B52-32D7A15B29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834" r="120" b="48724"/>
          <a:stretch/>
        </p:blipFill>
        <p:spPr>
          <a:xfrm>
            <a:off x="583899" y="4559474"/>
            <a:ext cx="11003137" cy="1688924"/>
          </a:xfrm>
          <a:prstGeom prst="rect">
            <a:avLst/>
          </a:prstGeom>
        </p:spPr>
      </p:pic>
      <p:pic>
        <p:nvPicPr>
          <p:cNvPr id="12" name="Picture 11">
            <a:extLst>
              <a:ext uri="{FF2B5EF4-FFF2-40B4-BE49-F238E27FC236}">
                <a16:creationId xmlns:a16="http://schemas.microsoft.com/office/drawing/2014/main" id="{AA506E63-7564-4F3C-8674-49B99F2BBC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8330" y="1597069"/>
            <a:ext cx="6853859" cy="1878904"/>
          </a:xfrm>
          <a:prstGeom prst="rect">
            <a:avLst/>
          </a:prstGeom>
        </p:spPr>
      </p:pic>
    </p:spTree>
    <p:extLst>
      <p:ext uri="{BB962C8B-B14F-4D97-AF65-F5344CB8AC3E}">
        <p14:creationId xmlns:p14="http://schemas.microsoft.com/office/powerpoint/2010/main" val="87451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575D-F415-4ABF-AC5A-EBCD66DD8881}"/>
              </a:ext>
            </a:extLst>
          </p:cNvPr>
          <p:cNvSpPr>
            <a:spLocks noGrp="1"/>
          </p:cNvSpPr>
          <p:nvPr>
            <p:ph type="title"/>
          </p:nvPr>
        </p:nvSpPr>
        <p:spPr/>
        <p:txBody>
          <a:bodyPr/>
          <a:lstStyle/>
          <a:p>
            <a:r>
              <a:rPr lang="en-US" b="1" dirty="0"/>
              <a:t>At Any Time, Feel Free To ___</a:t>
            </a:r>
          </a:p>
        </p:txBody>
      </p:sp>
      <p:sp>
        <p:nvSpPr>
          <p:cNvPr id="3" name="Content Placeholder 2">
            <a:extLst>
              <a:ext uri="{FF2B5EF4-FFF2-40B4-BE49-F238E27FC236}">
                <a16:creationId xmlns:a16="http://schemas.microsoft.com/office/drawing/2014/main" id="{387219C6-6770-4EDC-8F72-FC81F80B4E15}"/>
              </a:ext>
            </a:extLst>
          </p:cNvPr>
          <p:cNvSpPr>
            <a:spLocks noGrp="1"/>
          </p:cNvSpPr>
          <p:nvPr>
            <p:ph idx="1"/>
          </p:nvPr>
        </p:nvSpPr>
        <p:spPr/>
        <p:txBody>
          <a:bodyPr/>
          <a:lstStyle/>
          <a:p>
            <a:r>
              <a:rPr lang="en-US" dirty="0"/>
              <a:t>Interrupt me and ask questions</a:t>
            </a:r>
          </a:p>
          <a:p>
            <a:r>
              <a:rPr lang="en-US" dirty="0"/>
              <a:t>Have me repeat something and/or slow down</a:t>
            </a:r>
          </a:p>
          <a:p>
            <a:r>
              <a:rPr lang="en-US" dirty="0"/>
              <a:t>Have someone see what’s on your laptop</a:t>
            </a:r>
          </a:p>
          <a:p>
            <a:r>
              <a:rPr lang="en-US" dirty="0"/>
              <a:t>Talk with other people</a:t>
            </a:r>
          </a:p>
          <a:p>
            <a:r>
              <a:rPr lang="en-US" dirty="0"/>
              <a:t>…</a:t>
            </a:r>
          </a:p>
        </p:txBody>
      </p:sp>
      <p:sp>
        <p:nvSpPr>
          <p:cNvPr id="4" name="Date Placeholder 3">
            <a:extLst>
              <a:ext uri="{FF2B5EF4-FFF2-40B4-BE49-F238E27FC236}">
                <a16:creationId xmlns:a16="http://schemas.microsoft.com/office/drawing/2014/main" id="{DA0E3B75-5C14-4DB5-B2C6-7385F88FA918}"/>
              </a:ext>
            </a:extLst>
          </p:cNvPr>
          <p:cNvSpPr>
            <a:spLocks noGrp="1"/>
          </p:cNvSpPr>
          <p:nvPr>
            <p:ph type="dt" sz="half" idx="10"/>
          </p:nvPr>
        </p:nvSpPr>
        <p:spPr/>
        <p:txBody>
          <a:bodyPr/>
          <a:lstStyle/>
          <a:p>
            <a:fld id="{956F7EA2-195F-45D4-B345-A490C46F0F3B}" type="datetime1">
              <a:rPr lang="en-US" smtClean="0"/>
              <a:t>10/23/2018</a:t>
            </a:fld>
            <a:endParaRPr lang="en-US" dirty="0"/>
          </a:p>
        </p:txBody>
      </p:sp>
      <p:sp>
        <p:nvSpPr>
          <p:cNvPr id="5" name="Slide Number Placeholder 4">
            <a:extLst>
              <a:ext uri="{FF2B5EF4-FFF2-40B4-BE49-F238E27FC236}">
                <a16:creationId xmlns:a16="http://schemas.microsoft.com/office/drawing/2014/main" id="{0E1EC5A1-9592-4ECC-B6D3-0AFD510A0DD0}"/>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25188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71E00F67-FDDE-403C-8E88-01C763F657A3}"/>
              </a:ext>
            </a:extLst>
          </p:cNvPr>
          <p:cNvPicPr>
            <a:picLocks noChangeAspect="1"/>
          </p:cNvPicPr>
          <p:nvPr/>
        </p:nvPicPr>
        <p:blipFill rotWithShape="1">
          <a:blip r:embed="rId3"/>
          <a:srcRect b="5631"/>
          <a:stretch/>
        </p:blipFill>
        <p:spPr>
          <a:xfrm>
            <a:off x="643465" y="1146132"/>
            <a:ext cx="7059085" cy="492766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7899400" y="640831"/>
            <a:ext cx="3668486" cy="1573863"/>
          </a:xfrm>
        </p:spPr>
        <p:txBody>
          <a:bodyPr>
            <a:normAutofit/>
          </a:bodyPr>
          <a:lstStyle/>
          <a:p>
            <a:pPr algn="l"/>
            <a:r>
              <a:rPr lang="en-US" b="1" dirty="0"/>
              <a:t>Where to Find the Software</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7899400" y="2367093"/>
            <a:ext cx="3523343" cy="3601907"/>
          </a:xfrm>
        </p:spPr>
        <p:txBody>
          <a:bodyPr>
            <a:normAutofit/>
          </a:bodyPr>
          <a:lstStyle/>
          <a:p>
            <a:r>
              <a:rPr lang="en-US" sz="1800" dirty="0"/>
              <a:t>I googled “R project” to find </a:t>
            </a:r>
            <a:r>
              <a:rPr lang="en-US" sz="1800" dirty="0">
                <a:hlinkClick r:id="rId4"/>
              </a:rPr>
              <a:t>www.r-project.org</a:t>
            </a:r>
            <a:endParaRPr lang="en-US" sz="1800" dirty="0"/>
          </a:p>
          <a:p>
            <a:r>
              <a:rPr lang="en-US" sz="1800" dirty="0"/>
              <a:t>The home page looks a little something like this.</a:t>
            </a:r>
          </a:p>
          <a:p>
            <a:r>
              <a:rPr lang="en-US" sz="1800" dirty="0"/>
              <a:t>I then went to download and installed on windows. </a:t>
            </a:r>
          </a:p>
          <a:p>
            <a:r>
              <a:rPr lang="en-US" sz="1800" dirty="0"/>
              <a:t>I hope Apple and Linux are just as easy to install</a:t>
            </a:r>
          </a:p>
        </p:txBody>
      </p:sp>
      <p:sp>
        <p:nvSpPr>
          <p:cNvPr id="4" name="Date Placeholder 3">
            <a:extLst>
              <a:ext uri="{FF2B5EF4-FFF2-40B4-BE49-F238E27FC236}">
                <a16:creationId xmlns:a16="http://schemas.microsoft.com/office/drawing/2014/main" id="{03367FF0-CCEF-4FE5-9BD2-ED32C1B9E9D0}"/>
              </a:ext>
            </a:extLst>
          </p:cNvPr>
          <p:cNvSpPr>
            <a:spLocks noGrp="1"/>
          </p:cNvSpPr>
          <p:nvPr>
            <p:ph type="dt" sz="half" idx="10"/>
          </p:nvPr>
        </p:nvSpPr>
        <p:spPr/>
        <p:txBody>
          <a:bodyPr/>
          <a:lstStyle/>
          <a:p>
            <a:fld id="{402D7BA8-087A-4A98-8EC1-95C64A93B2E7}" type="datetime1">
              <a:rPr lang="en-US" smtClean="0"/>
              <a:t>10/23/2018</a:t>
            </a:fld>
            <a:endParaRPr lang="en-US" dirty="0"/>
          </a:p>
        </p:txBody>
      </p:sp>
      <p:sp>
        <p:nvSpPr>
          <p:cNvPr id="5" name="Slide Number Placeholder 4">
            <a:extLst>
              <a:ext uri="{FF2B5EF4-FFF2-40B4-BE49-F238E27FC236}">
                <a16:creationId xmlns:a16="http://schemas.microsoft.com/office/drawing/2014/main" id="{008761ED-2FCD-4DCA-B366-7EC4630592A7}"/>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3" name="Arrow: Right 2">
            <a:extLst>
              <a:ext uri="{FF2B5EF4-FFF2-40B4-BE49-F238E27FC236}">
                <a16:creationId xmlns:a16="http://schemas.microsoft.com/office/drawing/2014/main" id="{F7EF03DD-2754-4277-BB91-324525FD606D}"/>
              </a:ext>
            </a:extLst>
          </p:cNvPr>
          <p:cNvSpPr/>
          <p:nvPr/>
        </p:nvSpPr>
        <p:spPr>
          <a:xfrm>
            <a:off x="643465" y="2367092"/>
            <a:ext cx="1222186" cy="63353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444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7924800" y="640831"/>
            <a:ext cx="3643086" cy="1573863"/>
          </a:xfrm>
        </p:spPr>
        <p:txBody>
          <a:bodyPr>
            <a:normAutofit/>
          </a:bodyPr>
          <a:lstStyle/>
          <a:p>
            <a:pPr algn="l"/>
            <a:r>
              <a:rPr lang="en-US" b="1" dirty="0"/>
              <a:t>Where to Find the Software</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7924800" y="2367092"/>
            <a:ext cx="3517295" cy="3881309"/>
          </a:xfrm>
        </p:spPr>
        <p:txBody>
          <a:bodyPr>
            <a:normAutofit/>
          </a:bodyPr>
          <a:lstStyle/>
          <a:p>
            <a:r>
              <a:rPr lang="en-US" sz="1800" dirty="0"/>
              <a:t>I googled “R studio” to find </a:t>
            </a:r>
            <a:r>
              <a:rPr lang="en-US" sz="1800" dirty="0">
                <a:hlinkClick r:id="rId3"/>
              </a:rPr>
              <a:t>https://www.rstudio.com/</a:t>
            </a:r>
            <a:endParaRPr lang="en-US" sz="1800" dirty="0"/>
          </a:p>
          <a:p>
            <a:r>
              <a:rPr lang="en-US" sz="1800" dirty="0"/>
              <a:t>Among other things, the company </a:t>
            </a:r>
            <a:r>
              <a:rPr lang="en-US" sz="1800" dirty="0" err="1"/>
              <a:t>Rstudio</a:t>
            </a:r>
            <a:r>
              <a:rPr lang="en-US" sz="1800" dirty="0"/>
              <a:t> has a free product called “</a:t>
            </a:r>
            <a:r>
              <a:rPr lang="en-US" sz="1800" dirty="0" err="1"/>
              <a:t>rstudio</a:t>
            </a:r>
            <a:r>
              <a:rPr lang="en-US" sz="1800" dirty="0"/>
              <a:t>.”</a:t>
            </a:r>
          </a:p>
          <a:p>
            <a:r>
              <a:rPr lang="en-US" sz="1800" dirty="0"/>
              <a:t>So I downloaded that as well. (I chose the free open source desktop version)</a:t>
            </a:r>
          </a:p>
          <a:p>
            <a:r>
              <a:rPr lang="en-US" sz="1800" dirty="0"/>
              <a:t>I also created a shortcut on my desktop. </a:t>
            </a:r>
          </a:p>
          <a:p>
            <a:endParaRPr lang="en-US" sz="1800" dirty="0"/>
          </a:p>
        </p:txBody>
      </p:sp>
      <p:sp>
        <p:nvSpPr>
          <p:cNvPr id="3" name="Date Placeholder 2">
            <a:extLst>
              <a:ext uri="{FF2B5EF4-FFF2-40B4-BE49-F238E27FC236}">
                <a16:creationId xmlns:a16="http://schemas.microsoft.com/office/drawing/2014/main" id="{7BB7D2FE-CBDF-473B-8C2D-DAEED7860958}"/>
              </a:ext>
            </a:extLst>
          </p:cNvPr>
          <p:cNvSpPr>
            <a:spLocks noGrp="1"/>
          </p:cNvSpPr>
          <p:nvPr>
            <p:ph type="dt" sz="half" idx="10"/>
          </p:nvPr>
        </p:nvSpPr>
        <p:spPr/>
        <p:txBody>
          <a:bodyPr/>
          <a:lstStyle/>
          <a:p>
            <a:fld id="{0981B727-CB99-481D-9D74-7CD629D1ABE2}" type="datetime1">
              <a:rPr lang="en-US" smtClean="0"/>
              <a:t>10/23/2018</a:t>
            </a:fld>
            <a:endParaRPr lang="en-US" dirty="0"/>
          </a:p>
        </p:txBody>
      </p:sp>
      <p:sp>
        <p:nvSpPr>
          <p:cNvPr id="4" name="Slide Number Placeholder 3">
            <a:extLst>
              <a:ext uri="{FF2B5EF4-FFF2-40B4-BE49-F238E27FC236}">
                <a16:creationId xmlns:a16="http://schemas.microsoft.com/office/drawing/2014/main" id="{9B405840-C60A-4230-96E4-79ED0768EEAF}"/>
              </a:ext>
            </a:extLst>
          </p:cNvPr>
          <p:cNvSpPr>
            <a:spLocks noGrp="1"/>
          </p:cNvSpPr>
          <p:nvPr>
            <p:ph type="sldNum" sz="quarter" idx="12"/>
          </p:nvPr>
        </p:nvSpPr>
        <p:spPr/>
        <p:txBody>
          <a:bodyPr/>
          <a:lstStyle/>
          <a:p>
            <a:fld id="{6D22F896-40B5-4ADD-8801-0D06FADFA095}" type="slidenum">
              <a:rPr lang="en-US" smtClean="0"/>
              <a:t>6</a:t>
            </a:fld>
            <a:endParaRPr lang="en-US" dirty="0"/>
          </a:p>
        </p:txBody>
      </p:sp>
      <p:pic>
        <p:nvPicPr>
          <p:cNvPr id="5" name="Picture 4">
            <a:extLst>
              <a:ext uri="{FF2B5EF4-FFF2-40B4-BE49-F238E27FC236}">
                <a16:creationId xmlns:a16="http://schemas.microsoft.com/office/drawing/2014/main" id="{6D40E0EA-FDCE-47B9-90AF-DBB67B1E5B32}"/>
              </a:ext>
            </a:extLst>
          </p:cNvPr>
          <p:cNvPicPr>
            <a:picLocks noChangeAspect="1"/>
          </p:cNvPicPr>
          <p:nvPr/>
        </p:nvPicPr>
        <p:blipFill rotWithShape="1">
          <a:blip r:embed="rId4"/>
          <a:srcRect b="6326"/>
          <a:stretch/>
        </p:blipFill>
        <p:spPr>
          <a:xfrm>
            <a:off x="727076" y="726621"/>
            <a:ext cx="7233082" cy="4980215"/>
          </a:xfrm>
          <a:prstGeom prst="rect">
            <a:avLst/>
          </a:prstGeom>
        </p:spPr>
      </p:pic>
    </p:spTree>
    <p:extLst>
      <p:ext uri="{BB962C8B-B14F-4D97-AF65-F5344CB8AC3E}">
        <p14:creationId xmlns:p14="http://schemas.microsoft.com/office/powerpoint/2010/main" val="112206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7924800" y="640831"/>
            <a:ext cx="3643086" cy="1573863"/>
          </a:xfrm>
        </p:spPr>
        <p:txBody>
          <a:bodyPr>
            <a:normAutofit/>
          </a:bodyPr>
          <a:lstStyle/>
          <a:p>
            <a:pPr algn="l"/>
            <a:r>
              <a:rPr lang="en-US" b="1" dirty="0"/>
              <a:t>Where to Find the Software</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7924800" y="2367092"/>
            <a:ext cx="3517295" cy="3881309"/>
          </a:xfrm>
        </p:spPr>
        <p:txBody>
          <a:bodyPr>
            <a:normAutofit/>
          </a:bodyPr>
          <a:lstStyle/>
          <a:p>
            <a:r>
              <a:rPr lang="en-US" sz="1800" dirty="0"/>
              <a:t>I googled “Microsoft R” to find their open-source implementation of R.</a:t>
            </a:r>
          </a:p>
          <a:p>
            <a:r>
              <a:rPr lang="en-US" sz="1800" dirty="0"/>
              <a:t>I then went to the download site and installed it.</a:t>
            </a:r>
          </a:p>
          <a:p>
            <a:endParaRPr lang="en-US" sz="1800" dirty="0"/>
          </a:p>
          <a:p>
            <a:r>
              <a:rPr lang="en-US" sz="1800" dirty="0"/>
              <a:t>Among other things, it has multi-threaded math libraries.</a:t>
            </a:r>
          </a:p>
          <a:p>
            <a:endParaRPr lang="en-US" sz="1800" dirty="0"/>
          </a:p>
        </p:txBody>
      </p:sp>
      <p:sp>
        <p:nvSpPr>
          <p:cNvPr id="3" name="Date Placeholder 2">
            <a:extLst>
              <a:ext uri="{FF2B5EF4-FFF2-40B4-BE49-F238E27FC236}">
                <a16:creationId xmlns:a16="http://schemas.microsoft.com/office/drawing/2014/main" id="{7BB7D2FE-CBDF-473B-8C2D-DAEED7860958}"/>
              </a:ext>
            </a:extLst>
          </p:cNvPr>
          <p:cNvSpPr>
            <a:spLocks noGrp="1"/>
          </p:cNvSpPr>
          <p:nvPr>
            <p:ph type="dt" sz="half" idx="10"/>
          </p:nvPr>
        </p:nvSpPr>
        <p:spPr/>
        <p:txBody>
          <a:bodyPr/>
          <a:lstStyle/>
          <a:p>
            <a:fld id="{0981B727-CB99-481D-9D74-7CD629D1ABE2}" type="datetime1">
              <a:rPr lang="en-US" smtClean="0"/>
              <a:t>10/23/2018</a:t>
            </a:fld>
            <a:endParaRPr lang="en-US" dirty="0"/>
          </a:p>
        </p:txBody>
      </p:sp>
      <p:sp>
        <p:nvSpPr>
          <p:cNvPr id="4" name="Slide Number Placeholder 3">
            <a:extLst>
              <a:ext uri="{FF2B5EF4-FFF2-40B4-BE49-F238E27FC236}">
                <a16:creationId xmlns:a16="http://schemas.microsoft.com/office/drawing/2014/main" id="{9B405840-C60A-4230-96E4-79ED0768EEAF}"/>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6" name="Picture 5">
            <a:extLst>
              <a:ext uri="{FF2B5EF4-FFF2-40B4-BE49-F238E27FC236}">
                <a16:creationId xmlns:a16="http://schemas.microsoft.com/office/drawing/2014/main" id="{8964C31B-B632-4755-9878-599FC455F55B}"/>
              </a:ext>
            </a:extLst>
          </p:cNvPr>
          <p:cNvPicPr>
            <a:picLocks noChangeAspect="1"/>
          </p:cNvPicPr>
          <p:nvPr/>
        </p:nvPicPr>
        <p:blipFill rotWithShape="1">
          <a:blip r:embed="rId3"/>
          <a:srcRect t="222" r="222"/>
          <a:stretch/>
        </p:blipFill>
        <p:spPr>
          <a:xfrm>
            <a:off x="807720" y="1325880"/>
            <a:ext cx="7193280" cy="4046220"/>
          </a:xfrm>
          <a:prstGeom prst="rect">
            <a:avLst/>
          </a:prstGeom>
        </p:spPr>
      </p:pic>
    </p:spTree>
    <p:extLst>
      <p:ext uri="{BB962C8B-B14F-4D97-AF65-F5344CB8AC3E}">
        <p14:creationId xmlns:p14="http://schemas.microsoft.com/office/powerpoint/2010/main" val="680950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7372350" y="640831"/>
            <a:ext cx="4195536" cy="1573863"/>
          </a:xfrm>
        </p:spPr>
        <p:txBody>
          <a:bodyPr>
            <a:normAutofit/>
          </a:bodyPr>
          <a:lstStyle/>
          <a:p>
            <a:pPr algn="l"/>
            <a:r>
              <a:rPr lang="en-US" b="1" dirty="0"/>
              <a:t>Starting R in Windows</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6980464" y="2489200"/>
            <a:ext cx="4568072" cy="3759201"/>
          </a:xfrm>
        </p:spPr>
        <p:txBody>
          <a:bodyPr>
            <a:normAutofit/>
          </a:bodyPr>
          <a:lstStyle/>
          <a:p>
            <a:r>
              <a:rPr lang="en-US" sz="1800" dirty="0"/>
              <a:t>Windows set up both shortcuts on the desktop and on the start bar for me.</a:t>
            </a:r>
          </a:p>
          <a:p>
            <a:r>
              <a:rPr lang="en-US" sz="1800" dirty="0"/>
              <a:t>It also installed </a:t>
            </a:r>
            <a:r>
              <a:rPr lang="en-US" sz="1800" b="1" dirty="0"/>
              <a:t>both</a:t>
            </a:r>
            <a:r>
              <a:rPr lang="en-US" sz="1800" dirty="0"/>
              <a:t> 32-bit and 64-bit versions of R. </a:t>
            </a:r>
          </a:p>
          <a:p>
            <a:r>
              <a:rPr lang="en-US" sz="1800" dirty="0"/>
              <a:t>I also created shortcuts for both </a:t>
            </a:r>
            <a:r>
              <a:rPr lang="en-US" sz="1800" dirty="0" err="1"/>
              <a:t>RStudio</a:t>
            </a:r>
            <a:r>
              <a:rPr lang="en-US" sz="1800" dirty="0"/>
              <a:t> and Microsoft’s R</a:t>
            </a:r>
          </a:p>
          <a:p>
            <a:r>
              <a:rPr lang="en-US" sz="1800" dirty="0"/>
              <a:t>Sorry, I don’t know how this works in Apple and Linux. Hopefully, it works very much the same way</a:t>
            </a:r>
          </a:p>
        </p:txBody>
      </p:sp>
      <p:sp>
        <p:nvSpPr>
          <p:cNvPr id="3" name="Date Placeholder 2">
            <a:extLst>
              <a:ext uri="{FF2B5EF4-FFF2-40B4-BE49-F238E27FC236}">
                <a16:creationId xmlns:a16="http://schemas.microsoft.com/office/drawing/2014/main" id="{DBC24A99-1CD5-4D3D-AE64-AB1B4BD14547}"/>
              </a:ext>
            </a:extLst>
          </p:cNvPr>
          <p:cNvSpPr>
            <a:spLocks noGrp="1"/>
          </p:cNvSpPr>
          <p:nvPr>
            <p:ph type="dt" sz="half" idx="10"/>
          </p:nvPr>
        </p:nvSpPr>
        <p:spPr/>
        <p:txBody>
          <a:bodyPr/>
          <a:lstStyle/>
          <a:p>
            <a:fld id="{6FED55D3-026C-4668-8916-E66629926B27}" type="datetime1">
              <a:rPr lang="en-US" smtClean="0"/>
              <a:t>10/23/2018</a:t>
            </a:fld>
            <a:endParaRPr lang="en-US" dirty="0"/>
          </a:p>
        </p:txBody>
      </p:sp>
      <p:sp>
        <p:nvSpPr>
          <p:cNvPr id="4" name="Slide Number Placeholder 3">
            <a:extLst>
              <a:ext uri="{FF2B5EF4-FFF2-40B4-BE49-F238E27FC236}">
                <a16:creationId xmlns:a16="http://schemas.microsoft.com/office/drawing/2014/main" id="{6D466823-E67B-44ED-B6A2-E87BE5A3B9A6}"/>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23" name="Picture 22">
            <a:extLst>
              <a:ext uri="{FF2B5EF4-FFF2-40B4-BE49-F238E27FC236}">
                <a16:creationId xmlns:a16="http://schemas.microsoft.com/office/drawing/2014/main" id="{165001ED-366E-4A74-8B20-830290AE55CD}"/>
              </a:ext>
            </a:extLst>
          </p:cNvPr>
          <p:cNvPicPr>
            <a:picLocks noChangeAspect="1"/>
          </p:cNvPicPr>
          <p:nvPr/>
        </p:nvPicPr>
        <p:blipFill rotWithShape="1">
          <a:blip r:embed="rId3"/>
          <a:srcRect t="38569" r="81216" b="43623"/>
          <a:stretch/>
        </p:blipFill>
        <p:spPr>
          <a:xfrm>
            <a:off x="1059842" y="3429000"/>
            <a:ext cx="5387817" cy="2873176"/>
          </a:xfrm>
          <a:prstGeom prst="rect">
            <a:avLst/>
          </a:prstGeom>
        </p:spPr>
      </p:pic>
      <p:pic>
        <p:nvPicPr>
          <p:cNvPr id="6" name="Picture 5">
            <a:extLst>
              <a:ext uri="{FF2B5EF4-FFF2-40B4-BE49-F238E27FC236}">
                <a16:creationId xmlns:a16="http://schemas.microsoft.com/office/drawing/2014/main" id="{0A640A0E-3813-426E-88C7-4E6B6EE47512}"/>
              </a:ext>
            </a:extLst>
          </p:cNvPr>
          <p:cNvPicPr>
            <a:picLocks noChangeAspect="1"/>
          </p:cNvPicPr>
          <p:nvPr/>
        </p:nvPicPr>
        <p:blipFill rotWithShape="1">
          <a:blip r:embed="rId4"/>
          <a:srcRect t="9344" r="79937" b="67706"/>
          <a:stretch/>
        </p:blipFill>
        <p:spPr>
          <a:xfrm>
            <a:off x="1623060" y="640831"/>
            <a:ext cx="4122420" cy="2652525"/>
          </a:xfrm>
          <a:prstGeom prst="rect">
            <a:avLst/>
          </a:prstGeom>
        </p:spPr>
      </p:pic>
    </p:spTree>
    <p:extLst>
      <p:ext uri="{BB962C8B-B14F-4D97-AF65-F5344CB8AC3E}">
        <p14:creationId xmlns:p14="http://schemas.microsoft.com/office/powerpoint/2010/main" val="20796613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12</TotalTime>
  <Words>725</Words>
  <Application>Microsoft Office PowerPoint</Application>
  <PresentationFormat>Widescreen</PresentationFormat>
  <Paragraphs>86</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Garamond</vt:lpstr>
      <vt:lpstr>Organic</vt:lpstr>
      <vt:lpstr>R from the VeRy Beginning - Installation</vt:lpstr>
      <vt:lpstr>A Word from Our Sponsors</vt:lpstr>
      <vt:lpstr>A Word from Our Sponsors</vt:lpstr>
      <vt:lpstr>At Any Time, Feel Free To ___</vt:lpstr>
      <vt:lpstr>Where to Find the Software</vt:lpstr>
      <vt:lpstr>Where to Find the Software</vt:lpstr>
      <vt:lpstr>Where to Find the Software</vt:lpstr>
      <vt:lpstr>Starting R in Windows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from the beginning</dc:title>
  <dc:creator>Joseph Cursio</dc:creator>
  <cp:lastModifiedBy>Cursio, Joseph D.</cp:lastModifiedBy>
  <cp:revision>66</cp:revision>
  <dcterms:created xsi:type="dcterms:W3CDTF">2018-03-21T00:03:21Z</dcterms:created>
  <dcterms:modified xsi:type="dcterms:W3CDTF">2018-10-23T20:16:30Z</dcterms:modified>
</cp:coreProperties>
</file>